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9.gif" ContentType="image/gif"/>
  <Override PartName="/ppt/media/image10.png" ContentType="image/png"/>
  <Override PartName="/ppt/media/image11.png" ContentType="image/png"/>
  <Override PartName="/ppt/media/image32.gif" ContentType="image/gif"/>
  <Override PartName="/ppt/media/image12.png" ContentType="image/png"/>
  <Override PartName="/ppt/media/image33.gif" ContentType="image/gif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0077450" cy="5668963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890B92-B759-455D-97BD-78283AB5AB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A3E34F-606F-4666-A19F-0CBD531EC2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62A5A8-FC4A-4852-896E-521E7A66BA1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C2D9A3-B7F7-4DD7-9DDF-5DAAC53BC52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3D9792-27C3-4F35-8192-07AB4333CA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8EBBD5-2CB9-4832-80C7-8AA461C494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AEE4A2-9D27-4E30-80B8-10E9DEA86E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A2AD83-C75F-4A0E-B3E7-AF6DA395A2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16F933-1411-4FA2-8037-F92A775E30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A74ED52-85F1-4DAA-BBCE-A1A5958F20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707CE9-AEDF-4ECE-8597-B332225D22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14193D-8B05-41EE-9885-7813258F45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9474B8E-6502-405B-9FAB-15F871C9D67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5D99FE-AAA4-4561-AD78-089B4DD1AB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036FE0-7410-4F33-A198-71D5F4D0FE1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316229-A8F4-48E1-8B6A-62B18DFD4AE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7095BA-4FDF-48D1-A3C6-F33D442476A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6ECC7F-6CC3-4C1B-B25E-22CF22C728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C6548E-2038-4662-8B0D-ED46371824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5AA0AA-9065-415C-B127-06E91317CA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E35B47-B719-4E9D-A8C2-5E78343170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EB3A2F-F083-40E2-BDB2-755CBDE71F5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694F75-B4FF-4785-8393-868DA0D78A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43D3E8-29EB-4E9D-94D8-B983144071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5920" y="5163840"/>
            <a:ext cx="319140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4480" y="5163840"/>
            <a:ext cx="234468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ADC99F-A912-473A-B8F8-1D015C56650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3640" y="5163840"/>
            <a:ext cx="234468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5920" y="5163840"/>
            <a:ext cx="319140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4480" y="5163840"/>
            <a:ext cx="234468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2714A0E-7A62-46CA-8EB8-314652AC676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3640" y="5163840"/>
            <a:ext cx="234468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gif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gif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gi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LRL-WEB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2057400" y="1143000"/>
            <a:ext cx="4980600" cy="36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Lawrence C Andrews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	</a:t>
            </a:r>
            <a:r>
              <a:rPr b="0" lang="en-US" sz="2600" spc="-1" strike="noStrike">
                <a:latin typeface="Arial"/>
              </a:rPr>
              <a:t>larry6640995@gmail.com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Herbert J Bernstein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	</a:t>
            </a:r>
            <a:r>
              <a:rPr b="0" lang="en-US" sz="2600" spc="-1" strike="noStrike">
                <a:latin typeface="Arial"/>
              </a:rPr>
              <a:t>yayahjb@gmail.com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V</a:t>
            </a:r>
            <a:r>
              <a:rPr b="1" lang="en-US" sz="4400" spc="-1" strike="noStrike" baseline="33000">
                <a:latin typeface="Arial"/>
              </a:rPr>
              <a:t>7</a:t>
            </a:r>
            <a:r>
              <a:rPr b="0" lang="en-US" sz="4400" spc="-1" strike="noStrike">
                <a:latin typeface="Arial"/>
              </a:rPr>
              <a:t> and Bravais Lattices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"/>
          <p:cNvSpPr/>
          <p:nvPr/>
        </p:nvSpPr>
        <p:spPr>
          <a:xfrm>
            <a:off x="1371600" y="2286000"/>
            <a:ext cx="5484240" cy="20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1980, Bravais lattice determination was not fully developed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uses a vector of the Niggli reduced cell edges, the reduced reciprocal cel, and the cell volume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is not easily invertible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turned out to not be easy to use for Bravais lattice determination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1371600" y="1371600"/>
            <a:ext cx="4113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LCA  delete slide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G</a:t>
            </a:r>
            <a:r>
              <a:rPr b="1" lang="en-US" sz="4400" spc="-1" strike="noStrike" baseline="33000">
                <a:latin typeface="Arial"/>
              </a:rPr>
              <a:t>6</a:t>
            </a:r>
            <a:r>
              <a:rPr b="0" lang="en-US" sz="4400" spc="-1" strike="noStrike">
                <a:latin typeface="Arial"/>
              </a:rPr>
              <a:t> and Bravais Lattices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1371600" y="2286000"/>
            <a:ext cx="5484240" cy="20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1371600" y="2743200"/>
            <a:ext cx="7999560" cy="14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is based on the metric tensor, similar to the “Niggli matrix”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g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=  [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a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,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b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,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c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, 2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b·c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, 2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a·c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, 2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a·b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]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</a:t>
            </a:r>
            <a:r>
              <a:rPr b="1" lang="en-US" sz="4400" spc="-1" strike="noStrike" baseline="33000">
                <a:latin typeface="Arial"/>
              </a:rPr>
              <a:t>6</a:t>
            </a:r>
            <a:r>
              <a:rPr b="0" lang="en-US" sz="4400" spc="-1" strike="noStrike">
                <a:latin typeface="Arial"/>
              </a:rPr>
              <a:t> and Bravais Lattices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1371600" y="2286000"/>
            <a:ext cx="5484240" cy="20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/>
          <p:nvPr/>
        </p:nvSpPr>
        <p:spPr>
          <a:xfrm>
            <a:off x="1371600" y="2743200"/>
            <a:ext cx="7999560" cy="224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is based on the “Selling parameters”, which are used in Delaunay (Delone) reduction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=   [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b·c, a·c, a·b, a·d, b·d, c·d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Where: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d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 = -(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+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+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"/>
          <p:cNvSpPr/>
          <p:nvPr/>
        </p:nvSpPr>
        <p:spPr>
          <a:xfrm>
            <a:off x="457200" y="457200"/>
            <a:ext cx="937116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The same 3 unit cells as [a, b, c, α, β, γ], Gruber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and Selling S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914400" y="1143360"/>
            <a:ext cx="5713560" cy="12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As [a, b, c, α, β, γ]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10 10 10   90 90 90 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7.071 7.071 7.071 60 60 60 P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7.071 7.071 7.071 90 120 120 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914400" y="2416320"/>
            <a:ext cx="7542360" cy="261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As Selling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S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S6 0.00000 0.00000 0.00000 -100.00000 -100.00000 -100.00000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S6 24.99952 24.99952 24.99952 -99.99808 -99.99808 -99.99808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S6 0.00000 -24.99952 -24.99952 -0.00000 -24.99952 -24.99952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As Gruber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G6 100 100 100 0 0 0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G6 50 50 50 50 50 50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G6 50 50 50 0 -50 -50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720" y="304560"/>
            <a:ext cx="10075320" cy="533952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228600" y="1137600"/>
            <a:ext cx="1704600" cy="172764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/>
          <p:nvPr/>
        </p:nvSpPr>
        <p:spPr>
          <a:xfrm>
            <a:off x="-9720" y="21240"/>
            <a:ext cx="10066680" cy="6631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Table of Delaunay Characters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89640" y="493200"/>
            <a:ext cx="2002320" cy="22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32920" y="1040760"/>
            <a:ext cx="9607320" cy="357948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168120" y="1600200"/>
            <a:ext cx="3716640" cy="235224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228600" y="914760"/>
            <a:ext cx="2513160" cy="68400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-9720" y="201600"/>
            <a:ext cx="10066680" cy="8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Table of Niggli Characters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Resources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777240" y="2057400"/>
            <a:ext cx="8136000" cy="155196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1479600" y="2711160"/>
            <a:ext cx="3198240" cy="683640"/>
          </a:xfrm>
          <a:prstGeom prst="ellipse">
            <a:avLst/>
          </a:prstGeom>
          <a:noFill/>
          <a:ln w="73080">
            <a:solidFill>
              <a:srgbClr val="31400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has SELLA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5156640" cy="1696680"/>
          </a:xfrm>
          <a:prstGeom prst="rect">
            <a:avLst/>
          </a:prstGeom>
          <a:ln w="0">
            <a:noFill/>
          </a:ln>
        </p:spPr>
      </p:pic>
      <p:sp>
        <p:nvSpPr>
          <p:cNvPr id="130" name=""/>
          <p:cNvSpPr/>
          <p:nvPr/>
        </p:nvSpPr>
        <p:spPr>
          <a:xfrm>
            <a:off x="685800" y="3657600"/>
            <a:ext cx="43419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SELLA is based on Delaunay reduction and uses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S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vector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452340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SELLA, 2019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1143000" y="1828800"/>
            <a:ext cx="3884040" cy="25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SELLA is still under development, but it is functional.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SELLA produces its results as a graphical presentation of Grimmer’s  hierarchal display of Bravais lattices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5257800" y="319680"/>
            <a:ext cx="4267800" cy="51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87080" y="79560"/>
            <a:ext cx="4768560" cy="124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has SELLA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403600" y="252720"/>
            <a:ext cx="4131720" cy="525564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316800" y="1953000"/>
            <a:ext cx="4481640" cy="1474560"/>
          </a:xfrm>
          <a:prstGeom prst="rect">
            <a:avLst/>
          </a:prstGeom>
          <a:ln w="0">
            <a:noFill/>
          </a:ln>
        </p:spPr>
      </p:pic>
      <p:sp>
        <p:nvSpPr>
          <p:cNvPr id="137" name=""/>
          <p:cNvSpPr/>
          <p:nvPr/>
        </p:nvSpPr>
        <p:spPr>
          <a:xfrm>
            <a:off x="685800" y="4114800"/>
            <a:ext cx="319860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 10 10 10  90 90 90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350720" y="914400"/>
            <a:ext cx="7791120" cy="453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5429160" y="241560"/>
            <a:ext cx="4176000" cy="525852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487080" y="353520"/>
            <a:ext cx="4768560" cy="12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LRL_WEB has SELLA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"/>
          <p:cNvSpPr/>
          <p:nvPr/>
        </p:nvSpPr>
        <p:spPr>
          <a:xfrm>
            <a:off x="685800" y="2971800"/>
            <a:ext cx="434160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 7.071 7.071 7.071  90 120 120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"/>
          <p:cNvSpPr/>
          <p:nvPr/>
        </p:nvSpPr>
        <p:spPr>
          <a:xfrm>
            <a:off x="654480" y="228600"/>
            <a:ext cx="8716680" cy="94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LRL_WEB has Lattice Matching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731880" y="1172520"/>
            <a:ext cx="5687640" cy="157032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914400" y="2827800"/>
            <a:ext cx="4341600" cy="102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 10 10 10  90 90 90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 7.071 7.071 7.071  90 120 120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716400" y="3708000"/>
            <a:ext cx="8898480" cy="147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Example from Marsh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57200" y="4572000"/>
            <a:ext cx="86850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 the Structure of KAsSe</a:t>
            </a:r>
            <a:r>
              <a:rPr b="1" lang="en-US" sz="18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Kapon, Reisner,&amp; Marsh, 1989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685800" y="1371600"/>
            <a:ext cx="662760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 6.558, 12.628, 6.554, 100.43, 107.53, 100.48 (P1)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(Sheldrick &amp; Haeusler, 1988)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685800" y="2286000"/>
            <a:ext cx="548460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7.750, 10.576, 12.628, 90.03, 107.88, 89.96  (Cc)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Microsoft YaHei"/>
              </a:rPr>
              <a:t>(Kapon, Reisner, &amp; Marsh, 1989)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2"/>
          <p:cNvSpPr/>
          <p:nvPr/>
        </p:nvSpPr>
        <p:spPr>
          <a:xfrm>
            <a:off x="50400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 from 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Marsh (2)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390960" y="1600200"/>
            <a:ext cx="4973400" cy="124740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48240" y="3657600"/>
            <a:ext cx="6171120" cy="1141560"/>
          </a:xfrm>
          <a:prstGeom prst="rect">
            <a:avLst/>
          </a:prstGeom>
          <a:ln w="0">
            <a:noFill/>
          </a:ln>
        </p:spPr>
      </p:pic>
      <p:grpSp>
        <p:nvGrpSpPr>
          <p:cNvPr id="152" name=""/>
          <p:cNvGrpSpPr/>
          <p:nvPr/>
        </p:nvGrpSpPr>
        <p:grpSpPr>
          <a:xfrm>
            <a:off x="5446440" y="0"/>
            <a:ext cx="4504680" cy="5484960"/>
            <a:chOff x="5446440" y="0"/>
            <a:chExt cx="4504680" cy="5484960"/>
          </a:xfrm>
        </p:grpSpPr>
        <p:pic>
          <p:nvPicPr>
            <p:cNvPr id="153" name="" descr=""/>
            <p:cNvPicPr/>
            <p:nvPr/>
          </p:nvPicPr>
          <p:blipFill>
            <a:blip r:embed="rId3"/>
            <a:stretch/>
          </p:blipFill>
          <p:spPr>
            <a:xfrm>
              <a:off x="5446440" y="0"/>
              <a:ext cx="4504680" cy="5484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4" name=""/>
            <p:cNvSpPr/>
            <p:nvPr/>
          </p:nvSpPr>
          <p:spPr>
            <a:xfrm>
              <a:off x="8020080" y="4160880"/>
              <a:ext cx="1527120" cy="526320"/>
            </a:xfrm>
            <a:prstGeom prst="ellipse">
              <a:avLst/>
            </a:prstGeom>
            <a:noFill/>
            <a:ln w="57240">
              <a:solidFill>
                <a:srgbClr val="31400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"/>
            <p:cNvSpPr/>
            <p:nvPr/>
          </p:nvSpPr>
          <p:spPr>
            <a:xfrm>
              <a:off x="8073720" y="2971800"/>
              <a:ext cx="961200" cy="887040"/>
            </a:xfrm>
            <a:prstGeom prst="ellipse">
              <a:avLst/>
            </a:prstGeom>
            <a:noFill/>
            <a:ln w="57240">
              <a:solidFill>
                <a:srgbClr val="83ca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731880" y="1171080"/>
            <a:ext cx="5687640" cy="157032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685800" y="2719800"/>
            <a:ext cx="5646600" cy="114120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701280" y="4114800"/>
            <a:ext cx="6512040" cy="1141200"/>
          </a:xfrm>
          <a:prstGeom prst="rect">
            <a:avLst/>
          </a:prstGeom>
          <a:ln w="0">
            <a:noFill/>
          </a:ln>
        </p:spPr>
      </p:pic>
      <p:sp>
        <p:nvSpPr>
          <p:cNvPr id="159" name=""/>
          <p:cNvSpPr/>
          <p:nvPr/>
        </p:nvSpPr>
        <p:spPr>
          <a:xfrm>
            <a:off x="1134360" y="198720"/>
            <a:ext cx="7781040" cy="7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 from Marsh (3)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228600" y="2303640"/>
            <a:ext cx="4798800" cy="1307160"/>
          </a:xfrm>
          <a:prstGeom prst="rect">
            <a:avLst/>
          </a:prstGeom>
          <a:ln w="0">
            <a:noFill/>
          </a:ln>
        </p:spPr>
      </p:pic>
      <p:sp>
        <p:nvSpPr>
          <p:cNvPr id="161" name="PlaceHolder 7"/>
          <p:cNvSpPr/>
          <p:nvPr/>
        </p:nvSpPr>
        <p:spPr>
          <a:xfrm>
            <a:off x="487440" y="79560"/>
            <a:ext cx="4768560" cy="12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Graphical Programs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5943600" y="912600"/>
            <a:ext cx="3284280" cy="3285000"/>
          </a:xfrm>
          <a:prstGeom prst="rect">
            <a:avLst/>
          </a:prstGeom>
          <a:ln w="0"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300960" y="1708560"/>
            <a:ext cx="4683600" cy="1369800"/>
          </a:xfrm>
          <a:prstGeom prst="rect">
            <a:avLst/>
          </a:prstGeom>
          <a:ln w="0">
            <a:noFill/>
          </a:ln>
        </p:spPr>
      </p:pic>
      <p:sp>
        <p:nvSpPr>
          <p:cNvPr id="164" name="PlaceHolder 11"/>
          <p:cNvSpPr/>
          <p:nvPr/>
        </p:nvSpPr>
        <p:spPr>
          <a:xfrm>
            <a:off x="488160" y="132840"/>
            <a:ext cx="9111240" cy="12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Graphical Programs, Dirichlet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457200" y="3756600"/>
            <a:ext cx="8246520" cy="1203480"/>
          </a:xfrm>
          <a:prstGeom prst="rect">
            <a:avLst/>
          </a:prstGeom>
          <a:ln w="0">
            <a:noFill/>
          </a:ln>
        </p:spPr>
      </p:pic>
      <p:sp>
        <p:nvSpPr>
          <p:cNvPr id="166" name=""/>
          <p:cNvSpPr/>
          <p:nvPr/>
        </p:nvSpPr>
        <p:spPr>
          <a:xfrm>
            <a:off x="914400" y="5033880"/>
            <a:ext cx="8227800" cy="3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animated gif created with "Animated GIF Maker", https://ezgif.com/maker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"/>
          <p:cNvSpPr/>
          <p:nvPr/>
        </p:nvSpPr>
        <p:spPr>
          <a:xfrm>
            <a:off x="228600" y="228600"/>
            <a:ext cx="891396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and plotting in C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457200" y="914400"/>
            <a:ext cx="9142560" cy="327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Delaunay (Delone) pointed out the close association of pairs of scalar in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Noticing that the pairs were those where an edge vector was associated with its opposite interaxial angle, we create a new space: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C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Microsoft YaHei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a 3-D space of 3 complex numbers, where each defines a 2-D complex plane.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C3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 =  [(|a|,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α), (|b|,β), (|c|,γ)]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C3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 =  [(|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a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|cos(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α), 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|sin(α)),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|cos(β), 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|sin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(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β))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,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|cos(γ), 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|sin(γ))]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  <a:ea typeface="Microsoft YaHei"/>
              </a:rPr>
              <a:t>Expanding shell around P 10 10 10 89 89 89</a:t>
            </a:r>
            <a:r>
              <a:rPr b="1" lang="en-US" sz="2800" spc="-1" strike="noStrike">
                <a:latin typeface="Arial"/>
                <a:ea typeface="Microsoft YaHei"/>
              </a:rPr>
              <a:t> </a:t>
            </a:r>
            <a:br>
              <a:rPr sz="2200"/>
            </a:br>
            <a:r>
              <a:rPr b="1" lang="en-US" sz="2200" spc="-1" strike="noStrike">
                <a:latin typeface="Arial"/>
                <a:ea typeface="Microsoft YaHei"/>
              </a:rPr>
              <a:t>and plotting in C</a:t>
            </a:r>
            <a:r>
              <a:rPr b="1" lang="en-US" sz="2200" spc="-1" strike="noStrike" baseline="33000">
                <a:latin typeface="Arial"/>
                <a:ea typeface="Microsoft YaHei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942120" y="1584360"/>
            <a:ext cx="8379360" cy="2892960"/>
          </a:xfrm>
          <a:prstGeom prst="rect">
            <a:avLst/>
          </a:prstGeom>
          <a:ln w="0">
            <a:noFill/>
          </a:ln>
        </p:spPr>
      </p:pic>
      <p:sp>
        <p:nvSpPr>
          <p:cNvPr id="171" name=""/>
          <p:cNvSpPr/>
          <p:nvPr/>
        </p:nvSpPr>
        <p:spPr>
          <a:xfrm>
            <a:off x="914400" y="4428000"/>
            <a:ext cx="61707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Each frame created by 1000 perturbations, from 0% to 10% in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S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914400" y="5186160"/>
            <a:ext cx="8228160" cy="54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animated gif created with "Animated GIF Maker", https://ezgif.com/maker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</a:rPr>
              <a:t>Expanding shell around P 10 10 10 90 90 90,</a:t>
            </a:r>
            <a:br>
              <a:rPr sz="2200"/>
            </a:br>
            <a:r>
              <a:rPr b="1" lang="en-US" sz="2200" spc="-1" strike="noStrike">
                <a:latin typeface="Arial"/>
              </a:rPr>
              <a:t>followed by Delaunay reduction and plotting in C</a:t>
            </a:r>
            <a:r>
              <a:rPr b="1" lang="en-US" sz="2200" spc="-1" strike="noStrike" baseline="33000">
                <a:latin typeface="Arial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467360" y="1672920"/>
            <a:ext cx="7998480" cy="289296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914760" y="4500360"/>
            <a:ext cx="61707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Each frame created by 1000 perturbations, from 0% to 10% in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S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and Delaunay reduced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914400" y="5257800"/>
            <a:ext cx="8228160" cy="54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animated gif created with "Animated GIF Maker", https://ezgif.com/maker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Resources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777240" y="2057400"/>
            <a:ext cx="8136000" cy="155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0" y="228600"/>
            <a:ext cx="89139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1" lang="en-US" sz="36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and plotting in P</a:t>
            </a:r>
            <a:r>
              <a:rPr b="1" lang="en-US" sz="32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457200" y="914400"/>
            <a:ext cx="9142560" cy="327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Delaunay (Delone) pointed out the close association of pairs of scalar in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Noticing that the pairs were those where an edge vector was associated with its opposite interaxial angle, we create a new space: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P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Microsoft YaHei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,a 3-D space of 3 complex numbers, where each defines a 2-D complex plane.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p3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 =  [(|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a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|,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α), (|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|,β), (|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|,γ)]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p3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 =  [(|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a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Microsoft YaHei"/>
              </a:rPr>
              <a:t>|cos(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α), 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|sin(α)),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|cos(β), 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|sin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(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β))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,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|cos(γ), |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|sin(γ))]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"/>
          <p:cNvSpPr/>
          <p:nvPr/>
        </p:nvSpPr>
        <p:spPr>
          <a:xfrm>
            <a:off x="685800" y="457200"/>
            <a:ext cx="571356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2000 Random Cells in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1" lang="en-US" sz="22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1013400" y="968760"/>
            <a:ext cx="7972920" cy="455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457200" y="457200"/>
            <a:ext cx="3198960" cy="14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 from Caroline Brock,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Microsoft YaHei"/>
              </a:rPr>
              <a:t>Plotted in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P</a:t>
            </a:r>
            <a:r>
              <a:rPr b="1" lang="en-US" sz="2200" spc="-1" strike="noStrike" baseline="33000">
                <a:solidFill>
                  <a:srgbClr val="000000"/>
                </a:solidFill>
                <a:latin typeface="Arial"/>
                <a:ea typeface="Microsoft YaHei"/>
              </a:rPr>
              <a:t>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Microsoft YaHei"/>
              </a:rPr>
              <a:t>1091 cells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457200" y="4428720"/>
            <a:ext cx="73137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Brock, Carolyn Pratt, and Robin Taylor. "Identifying and characterizing translationally modulated molecular crystal structures." Acta Crystallographica Section B: Structural Science, Crystal Engineering and Materials 76.4 (2020): 630-642.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3330360" y="457200"/>
            <a:ext cx="6498000" cy="397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"/>
          <p:cNvSpPr/>
          <p:nvPr/>
        </p:nvSpPr>
        <p:spPr>
          <a:xfrm>
            <a:off x="457200" y="421200"/>
            <a:ext cx="8685360" cy="15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 from Caroline Brock,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Microsoft YaHei"/>
              </a:rPr>
              <a:t>Plotted in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Microsoft YaHei"/>
              </a:rPr>
              <a:t>C</a:t>
            </a:r>
            <a:r>
              <a:rPr b="1" lang="en-US" sz="3200" spc="-1" strike="noStrike" baseline="33000">
                <a:solidFill>
                  <a:srgbClr val="000000"/>
                </a:solidFill>
                <a:latin typeface="Arial"/>
                <a:ea typeface="Microsoft YaHei"/>
              </a:rPr>
              <a:t>3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Microsoft YaHei"/>
              </a:rPr>
              <a:t>, 1089 cells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57200" y="4428720"/>
            <a:ext cx="73137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Brock, Carolyn Pratt, and Robin Taylor. "Identifying and characterizing translationally modulated molecular crystal structures." Acta Crystallographica Section B: Structural Science, Crystal Engineering and Materials 76.4 (2020): 630-642.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605520" y="1137960"/>
            <a:ext cx="8929440" cy="309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>
            <a:off x="685800" y="228600"/>
            <a:ext cx="7542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Polar Plot of 2000 random (each) of T1, T2, T5 (all tetragonal types)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578160" y="795600"/>
            <a:ext cx="7855200" cy="476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350720" y="914400"/>
            <a:ext cx="7791120" cy="453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"/>
          <p:cNvSpPr/>
          <p:nvPr/>
        </p:nvSpPr>
        <p:spPr>
          <a:xfrm>
            <a:off x="914400" y="914400"/>
            <a:ext cx="70848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PlaceHolder 4"/>
          <p:cNvSpPr/>
          <p:nvPr/>
        </p:nvSpPr>
        <p:spPr>
          <a:xfrm>
            <a:off x="50400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SAUC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685800" y="1089720"/>
            <a:ext cx="7085160" cy="18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LeTrong&amp;Stenkamp, 2007, found that krait toxin phospholipase A2 has several PDB structures that might be the same structures. All be one were reported as rhombohedral or hexagonal.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One of the reported cells is: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 80.949 80.572 57.098 90 90.35 90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685800" y="2967840"/>
            <a:ext cx="8228160" cy="22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  <a:ea typeface="DejaVu Sans"/>
              </a:rPr>
              <a:t>Using SAUC with NCDist distance and a spherical search radius of 4.5%, and reporting by protein family, we find: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C 80.949 80.572 57.098      90      90.35    90    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Dist: 0.0180898 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 1G2X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R 57.104 57.104 57.104     89.75  89.75   89.75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Dist: 0.126897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    2OSN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H 80.36   80.36   99.44        90       90      120   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 Dist: 0.554658    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1G0Z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R 57.98   57.98   57.98       92.02  92.02   92.02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Dist: 1.75314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  <a:ea typeface="Anadale Mono;Times New Roman"/>
              </a:rPr>
              <a:t>      1FE5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0" y="88920"/>
            <a:ext cx="10056960" cy="121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BGAOL, 2014</a:t>
            </a:r>
            <a:br>
              <a:rPr sz="4400"/>
            </a:br>
            <a:r>
              <a:rPr b="1" lang="en-US" sz="3600" spc="-1" strike="noStrike">
                <a:latin typeface="Arial"/>
              </a:rPr>
              <a:t>(Bravais General Analysis of Lattices)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685800" y="1748160"/>
            <a:ext cx="8227440" cy="30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Formal description of the space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for describing unit cells.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For a unit cell a, b, c, α, β, γ, a vector in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is: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 = [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2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2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2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]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BGAOL was found to be quite reliable for aiding Bravais lattice choices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"/>
          <p:cNvSpPr/>
          <p:nvPr/>
        </p:nvSpPr>
        <p:spPr>
          <a:xfrm>
            <a:off x="1143000" y="685800"/>
            <a:ext cx="5256000" cy="54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Where to Find LRL_WEB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685800" y="1263600"/>
            <a:ext cx="7770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http://blondie.arcib.org:8083/~yaya/cgi-bin/lrl_web.cgi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914400" y="1600200"/>
            <a:ext cx="2970000" cy="297000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1143000" y="4628160"/>
            <a:ext cx="47988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SOURCE: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http://github.com/duck10/LatticeRepLib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Several Classes of Programs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2350800" y="1867320"/>
            <a:ext cx="3133440" cy="17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Information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Graphical information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Generate examples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Type conversion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Unit cell reduction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Modify/extend input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40040" y="1828800"/>
            <a:ext cx="5376600" cy="251316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5065200" y="1577160"/>
            <a:ext cx="4867560" cy="367920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6"/>
          <p:cNvSpPr/>
          <p:nvPr/>
        </p:nvSpPr>
        <p:spPr>
          <a:xfrm>
            <a:off x="503640" y="226080"/>
            <a:ext cx="906552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More than 20 Programs Available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More than 20 Programs Available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297360" y="1143000"/>
            <a:ext cx="4044600" cy="390600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4435200" y="1539720"/>
            <a:ext cx="5271840" cy="211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3640" y="75240"/>
            <a:ext cx="9065520" cy="124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NIH/EPA Chemical Information System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1375200" y="1373040"/>
            <a:ext cx="4109040" cy="13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LCA Need a decent image here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1978 – Commissioned to create an online database of all known unit cells, searchable for similar unit cells.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1491840" y="2979000"/>
            <a:ext cx="4109040" cy="190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Result: the creation of a metric for computing the “distance” between any pair of unit cells.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representation of unit cells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1980, Andrews, Bernstein, Pelletier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 rot="51000">
            <a:off x="5715000" y="1371600"/>
            <a:ext cx="3198960" cy="414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5520" cy="94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1978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1143000" y="1828800"/>
            <a:ext cx="6627240" cy="23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/>
          <p:nvPr/>
        </p:nvSpPr>
        <p:spPr>
          <a:xfrm>
            <a:off x="914400" y="1371600"/>
            <a:ext cx="8228160" cy="34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were faced with the problem of finding “matching” unit cells within some specified capture radius. An important example was: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 10 10 10   90 90 90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 7.071 7.071 7.071 60 60 60 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Niggli reduced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 7.071 7.071 7.071 90 120 120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10 10   90 90 90 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7.071 7.071 7.071 60 60 60 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7.071 7.071 7.071 90 120 120 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When you consider axial rearrangements and small perturbations, there are many possibilities.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"/>
          <p:cNvSpPr/>
          <p:nvPr/>
        </p:nvSpPr>
        <p:spPr>
          <a:xfrm>
            <a:off x="457200" y="228600"/>
            <a:ext cx="93711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Unit Cells as Points in a [Metric} Space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57200" y="1828800"/>
            <a:ext cx="5484960" cy="16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conventional representation of unit cells is as edge lengths and interaxial angles: a, b, c, α, β, γ.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 thinking about them as a vector in a space: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 [a, b, c, α, β, γ]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16844</TotalTime>
  <Application>LibreOffice/7.3.5.2$Windows_X86_64 LibreOffice_project/184fe81b8c8c30d8b5082578aee2fed2ea847c01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2024-05-03T14:02:01Z</dcterms:created>
  <dc:creator/>
  <dc:description/>
  <dc:language>en-US</dc:language>
  <cp:lastModifiedBy/>
  <dcterms:modified xsi:type="dcterms:W3CDTF">2024-07-08T10:19:01Z</dcterms:modified>
  <cp:revision>72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